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slide" Target="slides/slide20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9cd87749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9cd87749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113caa19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113caa19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9cd87749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9cd87749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d87749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d87749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d87749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d87749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9cd87749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9cd87749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9cd87749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9cd87749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9cd87749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9cd87749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9cd87749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9cd87749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113caa1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b113caa1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113caa1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113caa1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113caa19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113caa19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113caa19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113caa19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113caa19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113caa19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113caa19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113caa19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9cd87749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9cd87749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113caa19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113caa19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9cd8774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9cd8774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d87749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d87749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ousehold-web-4.herokuapp.co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48323" t="12418"/>
          <a:stretch/>
        </p:blipFill>
        <p:spPr>
          <a:xfrm>
            <a:off x="0" y="0"/>
            <a:ext cx="48556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936400" y="1275025"/>
            <a:ext cx="6063600" cy="22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548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Household Web</a:t>
            </a:r>
            <a:endParaRPr sz="548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88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User Guide</a:t>
            </a:r>
            <a:endParaRPr b="1" sz="488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737175" y="4565125"/>
            <a:ext cx="5331000" cy="5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By HyeonJi Kang, Oleksandr Yakunin, Victor Petukhov, Yaroslav Borovyk </a:t>
            </a:r>
            <a:endParaRPr sz="1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0"/>
            <a:ext cx="5331000" cy="3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Czech Technical University, 2022/2023 Winter Semester - Project for BIE-SP2.2</a:t>
            </a:r>
            <a:r>
              <a:rPr lang="ko" sz="10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3"/>
          <p:cNvSpPr/>
          <p:nvPr/>
        </p:nvSpPr>
        <p:spPr>
          <a:xfrm flipH="1">
            <a:off x="6772358" y="3869675"/>
            <a:ext cx="530467" cy="54280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302825" y="4211125"/>
            <a:ext cx="146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FOLLOW &amp; CLICK WITH ME!</a:t>
            </a:r>
            <a:endParaRPr b="1" sz="110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14717" l="0" r="0" t="13417"/>
          <a:stretch/>
        </p:blipFill>
        <p:spPr>
          <a:xfrm>
            <a:off x="847450" y="1285675"/>
            <a:ext cx="7449098" cy="3460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61925">
              <a:srgbClr val="000000">
                <a:alpha val="44000"/>
              </a:srgbClr>
            </a:outerShdw>
          </a:effectLst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7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Menu Bar 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38" name="Google Shape;138;p22"/>
          <p:cNvSpPr/>
          <p:nvPr/>
        </p:nvSpPr>
        <p:spPr>
          <a:xfrm rot="-5400000">
            <a:off x="1654294" y="1912332"/>
            <a:ext cx="377176" cy="37996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Creating a Location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22421" l="0" r="0" t="13187"/>
          <a:stretch/>
        </p:blipFill>
        <p:spPr>
          <a:xfrm>
            <a:off x="217825" y="1521450"/>
            <a:ext cx="7261102" cy="30227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0" dist="123825">
              <a:srgbClr val="000000">
                <a:alpha val="40000"/>
              </a:srgbClr>
            </a:outerShdw>
          </a:effectLst>
        </p:spPr>
      </p:pic>
      <p:sp>
        <p:nvSpPr>
          <p:cNvPr id="145" name="Google Shape;145;p23"/>
          <p:cNvSpPr/>
          <p:nvPr/>
        </p:nvSpPr>
        <p:spPr>
          <a:xfrm rot="447634">
            <a:off x="4071387" y="2513654"/>
            <a:ext cx="341747" cy="307457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686225" y="1835175"/>
            <a:ext cx="1371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ko" sz="1050">
                <a:latin typeface="Poppins"/>
                <a:ea typeface="Poppins"/>
                <a:cs typeface="Poppins"/>
                <a:sym typeface="Poppins"/>
              </a:rPr>
              <a:t>You can create a new item here         (Title &amp; optional Description)  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7296575" y="1793425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5404725" y="3196725"/>
            <a:ext cx="32205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ko" sz="1450">
                <a:latin typeface="Poppins"/>
                <a:ea typeface="Poppins"/>
                <a:cs typeface="Poppins"/>
                <a:sym typeface="Poppins"/>
              </a:rPr>
              <a:t>👆</a:t>
            </a:r>
            <a:r>
              <a:rPr b="1" lang="ko" sz="1050">
                <a:latin typeface="Poppins"/>
                <a:ea typeface="Poppins"/>
                <a:cs typeface="Poppins"/>
                <a:sym typeface="Poppins"/>
              </a:rPr>
              <a:t>You can change Title and Description 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13882"/>
          <a:stretch/>
        </p:blipFill>
        <p:spPr>
          <a:xfrm>
            <a:off x="290075" y="1456350"/>
            <a:ext cx="6149524" cy="342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20000" dist="133350">
              <a:srgbClr val="000000">
                <a:alpha val="37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Creating a Sub-Location and Item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55" name="Google Shape;155;p24"/>
          <p:cNvSpPr/>
          <p:nvPr/>
        </p:nvSpPr>
        <p:spPr>
          <a:xfrm rot="-4685637">
            <a:off x="6119863" y="3744238"/>
            <a:ext cx="342181" cy="358389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6637850" y="4661325"/>
            <a:ext cx="24696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ko" sz="1050">
                <a:latin typeface="Poppins"/>
                <a:ea typeface="Poppins"/>
                <a:cs typeface="Poppins"/>
                <a:sym typeface="Poppins"/>
              </a:rPr>
              <a:t>Go back to its super-location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6321100" y="4583125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6564925" y="1705650"/>
            <a:ext cx="24696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ko" sz="1050">
                <a:latin typeface="Poppins"/>
                <a:ea typeface="Poppins"/>
                <a:cs typeface="Poppins"/>
                <a:sym typeface="Poppins"/>
              </a:rPr>
              <a:t>You can create many sub-locations under one location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248175" y="1627450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3802525" y="2217975"/>
            <a:ext cx="218700" cy="1551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4"/>
          <p:cNvCxnSpPr>
            <a:stCxn id="160" idx="5"/>
          </p:cNvCxnSpPr>
          <p:nvPr/>
        </p:nvCxnSpPr>
        <p:spPr>
          <a:xfrm>
            <a:off x="3989197" y="2350361"/>
            <a:ext cx="2575800" cy="651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/>
        </p:nvSpPr>
        <p:spPr>
          <a:xfrm>
            <a:off x="6565000" y="2819200"/>
            <a:ext cx="24696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You can also create sub-locations of sublocations                                              </a:t>
            </a:r>
            <a:r>
              <a:rPr b="1" lang="ko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ex)                                                                         Kitchen/ Fridge A/ Drink Part                  Kitchen/ Drawer/ Top               </a:t>
            </a:r>
            <a:endParaRPr b="1" sz="9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12334"/>
          <a:stretch/>
        </p:blipFill>
        <p:spPr>
          <a:xfrm>
            <a:off x="533400" y="1423200"/>
            <a:ext cx="6009892" cy="340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133350">
              <a:srgbClr val="000000">
                <a:alpha val="33000"/>
              </a:srgbClr>
            </a:outerShdw>
          </a:effectLst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Item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Creating a new item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-4685637">
            <a:off x="5133363" y="4201638"/>
            <a:ext cx="342181" cy="358389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5545550" y="3749200"/>
            <a:ext cx="33147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ko" sz="1050">
                <a:latin typeface="Poppins"/>
                <a:ea typeface="Poppins"/>
                <a:cs typeface="Poppins"/>
                <a:sym typeface="Poppins"/>
              </a:rPr>
              <a:t>Expiration Date is not mandatory for some products without it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228800" y="3671000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279300" y="2972388"/>
            <a:ext cx="384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8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*Maximum Quantity must be bigger or equal to Current Quantity</a:t>
            </a:r>
            <a:r>
              <a:rPr b="1" lang="ko" sz="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endParaRPr b="1" sz="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6028100" y="3594800"/>
            <a:ext cx="384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8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*Expiration Date cannot be earlier than TODAY</a:t>
            </a:r>
            <a:r>
              <a:rPr b="1" lang="ko" sz="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           </a:t>
            </a:r>
            <a:endParaRPr b="1" sz="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5279300" y="3280188"/>
            <a:ext cx="384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8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*Units are mandatory (Kg, L, Pcs, etc)</a:t>
            </a:r>
            <a:r>
              <a:rPr b="1" lang="ko" sz="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endParaRPr b="1" sz="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16196" l="0" r="0" t="13166"/>
          <a:stretch/>
        </p:blipFill>
        <p:spPr>
          <a:xfrm>
            <a:off x="921675" y="1452200"/>
            <a:ext cx="7430077" cy="339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080000" dist="133350">
              <a:srgbClr val="000000">
                <a:alpha val="31000"/>
              </a:srgbClr>
            </a:outerShdw>
          </a:effectLst>
        </p:spPr>
      </p:pic>
      <p:sp>
        <p:nvSpPr>
          <p:cNvPr id="180" name="Google Shape;180;p26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Item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Managing items under a location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 rot="1223058">
            <a:off x="718732" y="1412666"/>
            <a:ext cx="393767" cy="571514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592850" y="4310225"/>
            <a:ext cx="3906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ko" sz="1150">
                <a:latin typeface="Poppins"/>
                <a:ea typeface="Poppins"/>
                <a:cs typeface="Poppins"/>
                <a:sym typeface="Poppins"/>
              </a:rPr>
              <a:t>increase/decrease amount</a:t>
            </a:r>
            <a:r>
              <a:rPr lang="ko" sz="1150">
                <a:latin typeface="Poppins"/>
                <a:ea typeface="Poppins"/>
                <a:cs typeface="Poppins"/>
                <a:sym typeface="Poppins"/>
              </a:rPr>
              <a:t> under Current.                                      </a:t>
            </a:r>
            <a:r>
              <a:rPr b="1" lang="ko" sz="1150">
                <a:latin typeface="Poppins"/>
                <a:ea typeface="Poppins"/>
                <a:cs typeface="Poppins"/>
                <a:sym typeface="Poppins"/>
              </a:rPr>
              <a:t>relocate items to ANY location </a:t>
            </a:r>
            <a:r>
              <a:rPr lang="ko" sz="1150">
                <a:latin typeface="Poppins"/>
                <a:ea typeface="Poppins"/>
                <a:cs typeface="Poppins"/>
                <a:sym typeface="Poppins"/>
              </a:rPr>
              <a:t>under Relocate.                      </a:t>
            </a:r>
            <a:r>
              <a:rPr b="1" lang="ko" sz="1150">
                <a:latin typeface="Poppins"/>
                <a:ea typeface="Poppins"/>
                <a:cs typeface="Poppins"/>
                <a:sym typeface="Poppins"/>
              </a:rPr>
              <a:t>edit the whole definition</a:t>
            </a:r>
            <a:r>
              <a:rPr lang="ko" sz="1150">
                <a:latin typeface="Poppins"/>
                <a:ea typeface="Poppins"/>
                <a:cs typeface="Poppins"/>
                <a:sym typeface="Poppins"/>
              </a:rPr>
              <a:t> under Edit</a:t>
            </a:r>
            <a:endParaRPr sz="11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4872475" y="4096675"/>
            <a:ext cx="151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You can always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 rot="7060005">
            <a:off x="5810835" y="4061474"/>
            <a:ext cx="593115" cy="492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5968" l="0" r="0" t="12776"/>
          <a:stretch/>
        </p:blipFill>
        <p:spPr>
          <a:xfrm>
            <a:off x="832138" y="1416350"/>
            <a:ext cx="7479726" cy="3445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360000" dist="123825">
              <a:srgbClr val="000000">
                <a:alpha val="36000"/>
              </a:srgbClr>
            </a:outerShdw>
          </a:effectLst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Item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Managing ALL Items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91" name="Google Shape;191;p27"/>
          <p:cNvSpPr/>
          <p:nvPr/>
        </p:nvSpPr>
        <p:spPr>
          <a:xfrm rot="-4123224">
            <a:off x="1653470" y="2136487"/>
            <a:ext cx="411267" cy="445016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15783" l="0" r="0" t="12961"/>
          <a:stretch/>
        </p:blipFill>
        <p:spPr>
          <a:xfrm>
            <a:off x="912913" y="1416325"/>
            <a:ext cx="7479726" cy="3445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900000" dist="142875">
              <a:srgbClr val="000000">
                <a:alpha val="31000"/>
              </a:srgbClr>
            </a:outerShdw>
          </a:effectLst>
        </p:spPr>
      </p:pic>
      <p:sp>
        <p:nvSpPr>
          <p:cNvPr id="197" name="Google Shape;197;p28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Item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Managing ALL Items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98" name="Google Shape;198;p28"/>
          <p:cNvSpPr/>
          <p:nvPr/>
        </p:nvSpPr>
        <p:spPr>
          <a:xfrm rot="1223058">
            <a:off x="718732" y="1412666"/>
            <a:ext cx="393767" cy="571514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28675" y="4360275"/>
            <a:ext cx="71388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You can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 see and manage ALL the items </a:t>
            </a: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in every location here.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15931" l="0" r="0" t="12817"/>
          <a:stretch/>
        </p:blipFill>
        <p:spPr>
          <a:xfrm>
            <a:off x="912913" y="1416325"/>
            <a:ext cx="7479726" cy="3445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600000" dist="133350">
              <a:srgbClr val="000000">
                <a:alpha val="25000"/>
              </a:srgbClr>
            </a:outerShdw>
          </a:effectLst>
        </p:spPr>
      </p:pic>
      <p:sp>
        <p:nvSpPr>
          <p:cNvPr id="205" name="Google Shape;205;p29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Log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 rot="-4123224">
            <a:off x="1699070" y="2419112"/>
            <a:ext cx="411267" cy="445016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12036" l="0" r="0" t="13342"/>
          <a:stretch/>
        </p:blipFill>
        <p:spPr>
          <a:xfrm>
            <a:off x="302075" y="1270450"/>
            <a:ext cx="7479726" cy="36082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20000" dist="114300">
              <a:srgbClr val="000000">
                <a:alpha val="26000"/>
              </a:srgbClr>
            </a:outerShdw>
          </a:effectLst>
        </p:spPr>
      </p:pic>
      <p:sp>
        <p:nvSpPr>
          <p:cNvPr id="212" name="Google Shape;212;p30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Log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2904575" y="1080750"/>
            <a:ext cx="71388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Here you can see the history of 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all the changes with Items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523800" y="1511550"/>
            <a:ext cx="14709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/>
              <a:t>👈</a:t>
            </a:r>
            <a:r>
              <a:rPr lang="ko" sz="2000"/>
              <a:t> </a:t>
            </a:r>
            <a:r>
              <a:rPr b="1" lang="ko" sz="1100">
                <a:latin typeface="Poppins"/>
                <a:ea typeface="Poppins"/>
                <a:cs typeface="Poppins"/>
                <a:sym typeface="Poppins"/>
              </a:rPr>
              <a:t>You can clear all logs</a:t>
            </a:r>
            <a:r>
              <a:rPr b="1" lang="ko" sz="1100">
                <a:latin typeface="Poppins"/>
                <a:ea typeface="Poppins"/>
                <a:cs typeface="Poppins"/>
                <a:sym typeface="Poppins"/>
              </a:rPr>
              <a:t>    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0"/>
          <p:cNvSpPr/>
          <p:nvPr/>
        </p:nvSpPr>
        <p:spPr>
          <a:xfrm flipH="1">
            <a:off x="8145933" y="4198125"/>
            <a:ext cx="530467" cy="54280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12992" l="50743" r="16566" t="25635"/>
          <a:stretch/>
        </p:blipFill>
        <p:spPr>
          <a:xfrm>
            <a:off x="235550" y="1230547"/>
            <a:ext cx="3155901" cy="37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451" y="1533150"/>
            <a:ext cx="2982938" cy="27337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type="title"/>
          </p:nvPr>
        </p:nvSpPr>
        <p:spPr>
          <a:xfrm>
            <a:off x="392475" y="23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Password Recovery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When you forget your password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3662675" y="3951575"/>
            <a:ext cx="49533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If the email address is correct, you will receive an email with a link for</a:t>
            </a:r>
            <a:r>
              <a:rPr b="1" lang="ko" sz="1475">
                <a:latin typeface="Poppins"/>
                <a:ea typeface="Poppins"/>
                <a:cs typeface="Poppins"/>
                <a:sym typeface="Poppins"/>
              </a:rPr>
              <a:t> resetting your password</a:t>
            </a: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.</a:t>
            </a:r>
            <a:endParaRPr sz="1475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6348676" y="2807775"/>
            <a:ext cx="264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The same email address from Sign up is required.</a:t>
            </a:r>
            <a:endParaRPr sz="1100"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6024600" y="274188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800">
                <a:solidFill>
                  <a:srgbClr val="CC4125"/>
                </a:solidFill>
                <a:latin typeface="Poppins"/>
                <a:ea typeface="Poppins"/>
                <a:cs typeface="Poppins"/>
                <a:sym typeface="Poppins"/>
              </a:rPr>
              <a:t>👈</a:t>
            </a:r>
            <a:endParaRPr sz="2100"/>
          </a:p>
        </p:txBody>
      </p:sp>
      <p:sp>
        <p:nvSpPr>
          <p:cNvPr id="226" name="Google Shape;226;p31"/>
          <p:cNvSpPr/>
          <p:nvPr/>
        </p:nvSpPr>
        <p:spPr>
          <a:xfrm flipH="1">
            <a:off x="2817330" y="3890975"/>
            <a:ext cx="334820" cy="32568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FD9E5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/>
          <p:nvPr/>
        </p:nvSpPr>
        <p:spPr>
          <a:xfrm flipH="1">
            <a:off x="5828905" y="3453625"/>
            <a:ext cx="334820" cy="32568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FD9E5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/>
          <p:nvPr/>
        </p:nvSpPr>
        <p:spPr>
          <a:xfrm flipH="1">
            <a:off x="8011583" y="1592800"/>
            <a:ext cx="530467" cy="54280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157448" y="292625"/>
            <a:ext cx="48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Let’s go to </a:t>
            </a:r>
            <a:r>
              <a:rPr b="1" i="1" lang="ko" sz="302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Website</a:t>
            </a:r>
            <a:endParaRPr b="1" i="1" sz="302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6615423" y="704450"/>
            <a:ext cx="433652" cy="403224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288" y="1211675"/>
            <a:ext cx="6445425" cy="3603524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260000" dist="152400">
              <a:schemeClr val="dk2"/>
            </a:outerShdw>
          </a:effectLst>
        </p:spPr>
      </p:pic>
      <p:sp>
        <p:nvSpPr>
          <p:cNvPr id="67" name="Google Shape;67;p14"/>
          <p:cNvSpPr/>
          <p:nvPr/>
        </p:nvSpPr>
        <p:spPr>
          <a:xfrm flipH="1" rot="5682217">
            <a:off x="4536005" y="3481536"/>
            <a:ext cx="319761" cy="300945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185425" y="32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20">
                <a:latin typeface="Poppins"/>
                <a:ea typeface="Poppins"/>
                <a:cs typeface="Poppins"/>
                <a:sym typeface="Poppins"/>
              </a:rPr>
              <a:t>Last </a:t>
            </a:r>
            <a:r>
              <a:rPr b="1" lang="ko" sz="3020">
                <a:latin typeface="Poppins"/>
                <a:ea typeface="Poppins"/>
                <a:cs typeface="Poppins"/>
                <a:sym typeface="Poppins"/>
              </a:rPr>
              <a:t>tip</a:t>
            </a:r>
            <a:r>
              <a:rPr lang="ko" sz="3020">
                <a:latin typeface="Poppins"/>
                <a:ea typeface="Poppins"/>
                <a:cs typeface="Poppins"/>
                <a:sym typeface="Poppins"/>
              </a:rPr>
              <a:t>!</a:t>
            </a:r>
            <a:endParaRPr b="1"/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41558" l="0" r="0" t="12070"/>
          <a:stretch/>
        </p:blipFill>
        <p:spPr>
          <a:xfrm>
            <a:off x="377275" y="1469575"/>
            <a:ext cx="6842650" cy="1983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4">
            <a:alphaModFix/>
          </a:blip>
          <a:srcRect b="30745" l="0" r="0" t="12212"/>
          <a:stretch/>
        </p:blipFill>
        <p:spPr>
          <a:xfrm>
            <a:off x="1054425" y="2107200"/>
            <a:ext cx="7754675" cy="2764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2"/>
          <p:cNvSpPr/>
          <p:nvPr/>
        </p:nvSpPr>
        <p:spPr>
          <a:xfrm flipH="1">
            <a:off x="719605" y="1569325"/>
            <a:ext cx="334820" cy="32568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FD9E5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2"/>
          <p:cNvSpPr/>
          <p:nvPr/>
        </p:nvSpPr>
        <p:spPr>
          <a:xfrm flipH="1">
            <a:off x="1916480" y="2362200"/>
            <a:ext cx="334820" cy="32568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FD9E5A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311700" y="999950"/>
            <a:ext cx="8520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On the top left </a:t>
            </a:r>
            <a:r>
              <a:rPr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corner</a:t>
            </a:r>
            <a:r>
              <a:rPr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you can</a:t>
            </a:r>
            <a:r>
              <a:rPr b="1"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extend the bar, </a:t>
            </a:r>
            <a:r>
              <a:rPr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b="1"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b="1" lang="ko" sz="1265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 back to the Main page or Logout!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537575" y="425450"/>
            <a:ext cx="301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918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How to</a:t>
            </a:r>
            <a:r>
              <a:rPr b="1" lang="ko" sz="2918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sign up</a:t>
            </a:r>
            <a:endParaRPr b="1" sz="272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434475" y="1211200"/>
            <a:ext cx="5127600" cy="3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ko" sz="1950">
                <a:latin typeface="Poppins"/>
                <a:ea typeface="Poppins"/>
                <a:cs typeface="Poppins"/>
                <a:sym typeface="Poppins"/>
              </a:rPr>
              <a:t>Username</a:t>
            </a:r>
            <a:r>
              <a:rPr lang="ko" sz="19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ko" sz="1512">
                <a:latin typeface="Poppins"/>
                <a:ea typeface="Poppins"/>
                <a:cs typeface="Poppins"/>
                <a:sym typeface="Poppins"/>
              </a:rPr>
              <a:t>can be anything but UNIQUE. </a:t>
            </a:r>
            <a:endParaRPr sz="1512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ko" sz="1212">
                <a:latin typeface="Poppins"/>
                <a:ea typeface="Poppins"/>
                <a:cs typeface="Poppins"/>
                <a:sym typeface="Poppins"/>
              </a:rPr>
              <a:t>It will be used whenever you login and inside of the web.</a:t>
            </a:r>
            <a:endParaRPr sz="1212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ko" sz="1950">
                <a:latin typeface="Poppins"/>
                <a:ea typeface="Poppins"/>
                <a:cs typeface="Poppins"/>
                <a:sym typeface="Poppins"/>
              </a:rPr>
              <a:t>Email</a:t>
            </a:r>
            <a:r>
              <a:rPr lang="ko" sz="1575">
                <a:latin typeface="Poppins"/>
                <a:ea typeface="Poppins"/>
                <a:cs typeface="Poppins"/>
                <a:sym typeface="Poppins"/>
              </a:rPr>
              <a:t> must be a valid one and UNIQUE.</a:t>
            </a:r>
            <a:endParaRPr sz="157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ko" sz="1200">
                <a:latin typeface="Poppins"/>
                <a:ea typeface="Poppins"/>
                <a:cs typeface="Poppins"/>
                <a:sym typeface="Poppins"/>
              </a:rPr>
              <a:t>It will be used for an activation and password recovery.     </a:t>
            </a:r>
            <a:r>
              <a:rPr lang="ko" sz="1300"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b="1" lang="ko" sz="13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</a:t>
            </a:r>
            <a:r>
              <a:rPr b="1" lang="ko" sz="10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One email address can be used for only one account!</a:t>
            </a:r>
            <a:endParaRPr b="1" sz="10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Once you are done with </a:t>
            </a:r>
            <a:r>
              <a:rPr b="1" lang="ko" sz="1475">
                <a:latin typeface="Poppins"/>
                <a:ea typeface="Poppins"/>
                <a:cs typeface="Poppins"/>
                <a:sym typeface="Poppins"/>
              </a:rPr>
              <a:t>every field</a:t>
            </a: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, </a:t>
            </a:r>
            <a:endParaRPr sz="147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Click on </a:t>
            </a:r>
            <a:r>
              <a:rPr b="1" lang="ko" sz="1475">
                <a:latin typeface="Poppins"/>
                <a:ea typeface="Poppins"/>
                <a:cs typeface="Poppins"/>
                <a:sym typeface="Poppins"/>
              </a:rPr>
              <a:t>“SIGN UP”                                                                                                   </a:t>
            </a: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b="1" lang="ko" sz="1475">
                <a:latin typeface="Poppins"/>
                <a:ea typeface="Poppins"/>
                <a:cs typeface="Poppins"/>
                <a:sym typeface="Poppins"/>
              </a:rPr>
              <a:t>verification link </a:t>
            </a: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will be sent to </a:t>
            </a:r>
            <a:r>
              <a:rPr b="1" lang="ko" sz="1475">
                <a:latin typeface="Poppins"/>
                <a:ea typeface="Poppins"/>
                <a:cs typeface="Poppins"/>
                <a:sym typeface="Poppins"/>
              </a:rPr>
              <a:t>your email</a:t>
            </a:r>
            <a:r>
              <a:rPr lang="ko" sz="1475">
                <a:latin typeface="Poppins"/>
                <a:ea typeface="Poppins"/>
                <a:cs typeface="Poppins"/>
                <a:sym typeface="Poppins"/>
              </a:rPr>
              <a:t>!</a:t>
            </a:r>
            <a:endParaRPr sz="147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b="1" lang="ko" sz="975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*You must login via this link first to activate your account!</a:t>
            </a:r>
            <a:endParaRPr b="1" sz="975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48265" r="16762" t="0"/>
          <a:stretch/>
        </p:blipFill>
        <p:spPr>
          <a:xfrm>
            <a:off x="523700" y="495800"/>
            <a:ext cx="2718925" cy="4244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0">
              <a:schemeClr val="dk2">
                <a:alpha val="50000"/>
              </a:schemeClr>
            </a:outerShdw>
          </a:effectLst>
        </p:spPr>
      </p:pic>
      <p:sp>
        <p:nvSpPr>
          <p:cNvPr id="75" name="Google Shape;75;p15"/>
          <p:cNvSpPr/>
          <p:nvPr/>
        </p:nvSpPr>
        <p:spPr>
          <a:xfrm flipH="1" rot="5682217">
            <a:off x="845930" y="4197086"/>
            <a:ext cx="319761" cy="300945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CE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92475" y="25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Main Page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When you are successfully logged in!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5264" l="0" r="0" t="13307"/>
          <a:stretch/>
        </p:blipFill>
        <p:spPr>
          <a:xfrm>
            <a:off x="214976" y="1480375"/>
            <a:ext cx="6874148" cy="317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123825">
              <a:srgbClr val="000000">
                <a:alpha val="36000"/>
              </a:srgbClr>
            </a:outerShdw>
          </a:effectLst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180325" y="2318375"/>
            <a:ext cx="18909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latin typeface="Poppins"/>
                <a:ea typeface="Poppins"/>
                <a:cs typeface="Poppins"/>
                <a:sym typeface="Poppins"/>
              </a:rPr>
              <a:t>Invitations to a household from other users                                    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864850" y="2196475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 rot="-5104763">
            <a:off x="6885370" y="2814493"/>
            <a:ext cx="305691" cy="321770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7180325" y="3339475"/>
            <a:ext cx="18909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latin typeface="Poppins"/>
                <a:ea typeface="Poppins"/>
                <a:cs typeface="Poppins"/>
                <a:sym typeface="Poppins"/>
              </a:rPr>
              <a:t>List of the households you are belonging to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864850" y="3222150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Household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Creating a new household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25" y="1311175"/>
            <a:ext cx="6463698" cy="3629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104775">
              <a:srgbClr val="000000">
                <a:alpha val="50000"/>
              </a:srgbClr>
            </a:outerShdw>
          </a:effectLst>
        </p:spPr>
      </p:pic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5771725" y="2200425"/>
            <a:ext cx="33084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Create your own household with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any title you prefer                              &amp; optional description</a:t>
            </a: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                             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6058525" y="3294525"/>
            <a:ext cx="27348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*They can be modified later in the household manage page</a:t>
            </a:r>
            <a:r>
              <a:rPr b="1" lang="ko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17"/>
          <p:cNvSpPr/>
          <p:nvPr/>
        </p:nvSpPr>
        <p:spPr>
          <a:xfrm rot="-5104763">
            <a:off x="5144095" y="3726168"/>
            <a:ext cx="305691" cy="321770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Household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Managing a </a:t>
            </a: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household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5264" l="0" r="0" t="13307"/>
          <a:stretch/>
        </p:blipFill>
        <p:spPr>
          <a:xfrm>
            <a:off x="672849" y="1342775"/>
            <a:ext cx="7502648" cy="346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560000" dist="123825">
              <a:srgbClr val="000000">
                <a:alpha val="36000"/>
              </a:srgbClr>
            </a:outerShdw>
          </a:effectLst>
        </p:spPr>
      </p:pic>
      <p:sp>
        <p:nvSpPr>
          <p:cNvPr id="102" name="Google Shape;102;p18"/>
          <p:cNvSpPr/>
          <p:nvPr/>
        </p:nvSpPr>
        <p:spPr>
          <a:xfrm rot="-5104763">
            <a:off x="4897270" y="3397043"/>
            <a:ext cx="305691" cy="321770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7070250" y="3318500"/>
            <a:ext cx="20109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latin typeface="Poppins"/>
                <a:ea typeface="Poppins"/>
                <a:cs typeface="Poppins"/>
                <a:sym typeface="Poppins"/>
              </a:rPr>
              <a:t>You can leave from the household by clicking this button 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754750" y="3231825"/>
            <a:ext cx="5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👈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244600" y="1421125"/>
            <a:ext cx="3845700" cy="1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ko" sz="1265">
                <a:latin typeface="Poppins"/>
                <a:ea typeface="Poppins"/>
                <a:cs typeface="Poppins"/>
                <a:sym typeface="Poppins"/>
              </a:rPr>
              <a:t>👈</a:t>
            </a: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When you are </a:t>
            </a:r>
            <a:r>
              <a:rPr b="1" lang="ko" sz="1265">
                <a:latin typeface="Poppins"/>
                <a:ea typeface="Poppins"/>
                <a:cs typeface="Poppins"/>
                <a:sym typeface="Poppins"/>
              </a:rPr>
              <a:t>the Owner, </a:t>
            </a: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you can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65"/>
              <a:buFont typeface="Poppins"/>
              <a:buAutoNum type="arabicPeriod"/>
            </a:pP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invite a user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Poppins"/>
              <a:buAutoNum type="arabicPeriod"/>
            </a:pP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edit the household (title &amp; description)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Poppins"/>
              <a:buAutoNum type="arabicPeriod"/>
            </a:pP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kick out other members from the household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Poppins"/>
              <a:buAutoNum type="arabicPeriod"/>
            </a:pP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leave</a:t>
            </a: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 from the household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26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b="1" sz="1265">
              <a:solidFill>
                <a:srgbClr val="CC412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5238000" y="3457725"/>
            <a:ext cx="4065000" cy="1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ko" sz="1265">
                <a:latin typeface="Poppins"/>
                <a:ea typeface="Poppins"/>
                <a:cs typeface="Poppins"/>
                <a:sym typeface="Poppins"/>
              </a:rPr>
              <a:t>👈</a:t>
            </a: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When you are a </a:t>
            </a:r>
            <a:r>
              <a:rPr b="1" lang="ko" sz="1265">
                <a:latin typeface="Poppins"/>
                <a:ea typeface="Poppins"/>
                <a:cs typeface="Poppins"/>
                <a:sym typeface="Poppins"/>
              </a:rPr>
              <a:t>Regular member</a:t>
            </a:r>
            <a:r>
              <a:rPr b="1" lang="ko" sz="1265"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you can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-3089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65"/>
              <a:buFont typeface="Poppins"/>
              <a:buAutoNum type="arabicPeriod"/>
            </a:pPr>
            <a:r>
              <a:rPr lang="ko" sz="1265">
                <a:latin typeface="Poppins"/>
                <a:ea typeface="Poppins"/>
                <a:cs typeface="Poppins"/>
                <a:sym typeface="Poppins"/>
              </a:rPr>
              <a:t>leave from the household</a:t>
            </a:r>
            <a:endParaRPr sz="126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265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b="1" sz="1265">
              <a:solidFill>
                <a:srgbClr val="CC412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Household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Managing a household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22649" l="0" r="0" t="15667"/>
          <a:stretch/>
        </p:blipFill>
        <p:spPr>
          <a:xfrm>
            <a:off x="316275" y="1356525"/>
            <a:ext cx="4926300" cy="1964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47625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36707" l="0" r="0" t="13132"/>
          <a:stretch/>
        </p:blipFill>
        <p:spPr>
          <a:xfrm>
            <a:off x="316275" y="3443775"/>
            <a:ext cx="4926300" cy="15974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57150">
              <a:srgbClr val="000000">
                <a:alpha val="50000"/>
              </a:srgbClr>
            </a:outerShdw>
          </a:effectLst>
        </p:spPr>
      </p:pic>
      <p:sp>
        <p:nvSpPr>
          <p:cNvPr id="114" name="Google Shape;114;p19"/>
          <p:cNvSpPr/>
          <p:nvPr/>
        </p:nvSpPr>
        <p:spPr>
          <a:xfrm rot="-5098256">
            <a:off x="4996624" y="1912513"/>
            <a:ext cx="253097" cy="280349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20525" l="0" r="0" t="13306"/>
          <a:stretch/>
        </p:blipFill>
        <p:spPr>
          <a:xfrm>
            <a:off x="674725" y="1385750"/>
            <a:ext cx="7956101" cy="340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33350">
              <a:srgbClr val="000000">
                <a:alpha val="50000"/>
              </a:srgbClr>
            </a:outerShdw>
          </a:effectLst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92475" y="2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Household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Inviting a user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352700" y="1716550"/>
            <a:ext cx="3127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👈</a:t>
            </a:r>
            <a:r>
              <a:rPr lang="ko" sz="2000">
                <a:solidFill>
                  <a:schemeClr val="dk1"/>
                </a:solidFill>
              </a:rPr>
              <a:t> </a:t>
            </a:r>
            <a:r>
              <a:rPr b="1" lang="ko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Case-sensitive substring search</a:t>
            </a:r>
            <a:r>
              <a:rPr b="1" lang="ko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                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253800" y="3379450"/>
            <a:ext cx="45405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Invite a user by 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clicking on “Invite” 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button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!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The invited users will 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accept/decline</a:t>
            </a: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 your </a:t>
            </a: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invitation on their 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main page!</a:t>
            </a:r>
            <a:r>
              <a:rPr b="1" lang="ko" sz="1500">
                <a:latin typeface="Poppins"/>
                <a:ea typeface="Poppins"/>
                <a:cs typeface="Poppins"/>
                <a:sym typeface="Poppins"/>
              </a:rPr>
              <a:t>                             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0"/>
          <p:cNvSpPr/>
          <p:nvPr/>
        </p:nvSpPr>
        <p:spPr>
          <a:xfrm flipH="1">
            <a:off x="7384508" y="3839800"/>
            <a:ext cx="530467" cy="542801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7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Menu Bar </a:t>
            </a:r>
            <a:endParaRPr b="1" sz="390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12468" l="0" r="0" t="15666"/>
          <a:stretch/>
        </p:blipFill>
        <p:spPr>
          <a:xfrm>
            <a:off x="847438" y="1271800"/>
            <a:ext cx="7449124" cy="3460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61925">
              <a:srgbClr val="000000">
                <a:alpha val="42000"/>
              </a:srgbClr>
            </a:outerShdw>
          </a:effectLst>
        </p:spPr>
      </p:pic>
      <p:sp>
        <p:nvSpPr>
          <p:cNvPr id="130" name="Google Shape;130;p21"/>
          <p:cNvSpPr/>
          <p:nvPr/>
        </p:nvSpPr>
        <p:spPr>
          <a:xfrm rot="-5400000">
            <a:off x="1189179" y="1293585"/>
            <a:ext cx="441720" cy="498860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60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911650" y="984950"/>
            <a:ext cx="4868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*There is a hidden Menu bar under Household Manage page!</a:t>
            </a:r>
            <a:r>
              <a:rPr b="1" lang="ko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             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